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2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3" r:id="rId7"/>
    <p:sldId id="265" r:id="rId8"/>
    <p:sldId id="268" r:id="rId9"/>
    <p:sldId id="266" r:id="rId10"/>
  </p:sldIdLst>
  <p:sldSz cx="14630400" cy="8229600"/>
  <p:notesSz cx="8229600" cy="14630400"/>
  <p:embeddedFontLst>
    <p:embeddedFont>
      <p:font typeface="IBM Plex Sans" panose="020B0503050203000203" pitchFamily="34" charset="0"/>
      <p:regular r:id="rId12"/>
      <p:bold r:id="rId13"/>
      <p:italic r:id="rId14"/>
      <p:boldItalic r:id="rId15"/>
    </p:embeddedFont>
    <p:embeddedFont>
      <p:font typeface="IBM Plex Sans Medium" panose="020F0502020204030204" pitchFamily="34" charset="0"/>
      <p:regular r:id="rId16"/>
      <p: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72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24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5047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337C-811E-63E5-556A-F041DE80E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54D53-06B8-B246-30A1-CE71BE00D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E10AE-4610-D952-CD37-EE9EF113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CBE86-D012-4955-FD38-AF601E52F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890FE-45DE-9C24-2F86-CEF030BEB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632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B997-3D8B-D7ED-C0E4-4DC75822C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D3749-DBBB-3C3D-C54C-A8AA8B596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BFD79-4F94-B53E-C29A-4CA4F4510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1498D-DB8D-C411-4288-58408B288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AEA71-56D2-3C3F-F034-16920C22B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805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E0F208-AD44-B7FA-0897-81DBA274C4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94FE8-F3FD-A086-5AA4-7213E247E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C616F-AB89-0286-E2A8-CE0147B8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15C7F-C15D-7688-0830-DB3742E3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8B66E-D7BB-6552-0D46-051D3835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3038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5776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7700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704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489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826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2008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8148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807D3-D6B1-B691-3610-4EC218C9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DA64-86BC-C5AF-0590-D05D59494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D9201-9BD4-BD51-712C-F6DA66760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477C6-87FC-3682-EA31-FCF81140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257D5-1723-C5B8-DE91-75FE1C54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413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5B104-AE5B-9652-00C7-65BC741E1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6BBD9-6536-3CC7-5C30-3F7041A8C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2C070-3861-10F5-E137-BA86719A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01192-6E0B-AA14-239D-431A4C14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1C880-CEEA-CE9D-E54A-9F2BCFFF0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792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BF21E-D1E9-35D9-5C37-36F69019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7B0E-79FE-1A87-D880-2C8B6EB2DF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DA202-7852-06B4-AA33-2F9D053C6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355BE-62D3-3BB0-EE96-A481F5349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CD04C-762C-DE6E-556D-D2781C991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C8FF30-7840-F14B-EC1C-22B096094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06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6E05-CAF7-38BA-67A3-A860D463E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8B203-D129-1DFF-BF83-F24D7B28D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37545-1436-F704-D4E5-C5FE0DA09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D748F-205A-8BD7-A2C4-84029D5D3C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94AB64-D5A2-23E8-EE02-F1B3A7D79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66ABAC-98AA-9BF2-8530-F5847D3A9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07449F-2FDB-A3A2-0602-D8EF8AC7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CD124D-091B-4B5A-BF7B-FB60E828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7079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A3B3-8F2C-4D73-30D1-E7DBC04F1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9D182-26BA-AB2B-4288-A35DF8D98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DF59F-AD5F-1FFA-2F99-9B53402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F7D9E-E453-D86C-BD37-9E0580C1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7931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BC9C1-281A-7617-3738-6A7203E18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F1B15-ECFB-2775-390F-F0A213F7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08A60-0E24-355B-886E-08BF7854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4726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1887-7195-64BA-390F-06C5A5C79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5177D-9150-57D8-21B1-4426F1B9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EA3B7-0A23-6D32-495A-CE077D05E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9DD68C-14B8-DD90-D946-9AFBCB14E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2544F-4E03-44E7-6A79-9E150BA1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E0FC0-CEB2-6146-59FC-C7BEAE7A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0844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A9A5-5B8D-49FB-8BA4-250F9BB3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EA5768-34D3-5240-0AEC-0CC954335A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BB64C-1A54-6732-B2DE-6CCAD020C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B8A92-BD8C-7497-9CCF-C7782D51D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F31F7-7492-AB0B-4638-E594E315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61B34-045E-27A2-5745-E691C1F1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793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12EA2-D98A-1139-5C42-F6DA23314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342C4-77BC-88FE-CD69-B5ECF22DE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AC352-512D-4585-D5CD-62567D874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51FA79-5E82-F243-813F-6C3594C19D30}" type="datetimeFigureOut">
              <a:rPr lang="en-US" smtClean="0"/>
              <a:t>4/13/25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BE4E8-7939-25B2-1E8D-DC4B63074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AE363-F638-068B-9548-2F0F5A570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4AE5E6-C43D-064F-B696-53FD04765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  <p:sldLayoutId id="2147483838" r:id="rId14"/>
    <p:sldLayoutId id="2147483839" r:id="rId15"/>
    <p:sldLayoutId id="2147483841" r:id="rId16"/>
    <p:sldLayoutId id="2147483843" r:id="rId17"/>
    <p:sldLayoutId id="2147483845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2184083"/>
            <a:ext cx="464273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/>
              <a:t>   The Belly Club</a:t>
            </a:r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outlines our comprehensive Food Bank Management System. It is designed to streamline operations, improve transparency, and ensure food security. Our system covers inventory, donor records, and recipient </a:t>
            </a:r>
            <a:r>
              <a:rPr lang="en-US" sz="1750" dirty="0" err="1">
                <a:latin typeface="Roboto" pitchFamily="34" charset="0"/>
                <a:ea typeface="Roboto" pitchFamily="34" charset="-122"/>
                <a:cs typeface="Roboto" pitchFamily="34" charset="-120"/>
              </a:rPr>
              <a:t>profiles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r>
              <a:rPr lang="en-US" sz="1750" dirty="0" err="1"/>
              <a:t>The</a:t>
            </a:r>
            <a:r>
              <a:rPr lang="en-US" sz="1750" dirty="0"/>
              <a:t> core focus is on efficient data handling, secure storage, and insightful analytics to support food distribution.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0A47F-219D-363C-B7C5-6959246B63A5}"/>
              </a:ext>
            </a:extLst>
          </p:cNvPr>
          <p:cNvSpPr txBox="1"/>
          <p:nvPr/>
        </p:nvSpPr>
        <p:spPr>
          <a:xfrm>
            <a:off x="6816436" y="5885411"/>
            <a:ext cx="14655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Group no: 06</a:t>
            </a:r>
          </a:p>
          <a:p>
            <a:r>
              <a:rPr lang="en-US" dirty="0"/>
              <a:t>Ayush</a:t>
            </a:r>
          </a:p>
          <a:p>
            <a:r>
              <a:rPr lang="en-US" noProof="1"/>
              <a:t>Natnicha</a:t>
            </a:r>
          </a:p>
          <a:p>
            <a:r>
              <a:rPr lang="en-US" dirty="0"/>
              <a:t>Yagna</a:t>
            </a:r>
          </a:p>
          <a:p>
            <a:r>
              <a:rPr lang="en-US" dirty="0"/>
              <a:t>Rian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02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74294"/>
            <a:ext cx="510302" cy="510302"/>
          </a:xfrm>
          <a:prstGeom prst="roundRect">
            <a:avLst>
              <a:gd name="adj" fmla="val 6667"/>
            </a:avLst>
          </a:prstGeom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1530906" y="1974294"/>
            <a:ext cx="37212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Streamline Food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46471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Efficiently manage and distribute food to those in need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6667"/>
            </a:avLst>
          </a:prstGeom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30906" y="3309580"/>
            <a:ext cx="2925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Improve</a:t>
            </a: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379999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Maintain clear and accessible records of all transactions.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644866"/>
            <a:ext cx="510302" cy="510302"/>
          </a:xfrm>
          <a:prstGeom prst="roundRect">
            <a:avLst>
              <a:gd name="adj" fmla="val 6667"/>
            </a:avLst>
          </a:prstGeom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4644866"/>
            <a:ext cx="4289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Support Community Engagement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13528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Foster stronger connections between the food bank, donors, and recipients.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6667"/>
            </a:avLst>
          </a:prstGeom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Ensure Food Security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3347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Use data-driven insights to help maintain stock levels and prioritize those in need.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592"/>
            <a:ext cx="72136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Entity Relationship Diagram</a:t>
            </a:r>
            <a:endParaRPr lang="en-US" sz="44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3C913-08E4-D91F-70D5-9D7A4D3E9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08" y="1000897"/>
            <a:ext cx="12381469" cy="70521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0566" y="0"/>
            <a:ext cx="6299833" cy="38922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3983" y="175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6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System </a:t>
            </a:r>
            <a:r>
              <a:rPr lang="en-US" sz="3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Views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7556421" cy="1669852"/>
          </a:xfrm>
          <a:prstGeom prst="roundRect">
            <a:avLst>
              <a:gd name="adj" fmla="val 2038"/>
            </a:avLst>
          </a:prstGeom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398358" y="740926"/>
            <a:ext cx="52806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VIEW_FOOD_DISTRIBUTION_SUMMARY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33983" y="1093810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Combines donor, recipient, transaction, and inventory data. Displays total food distributed per recipient, date, and food type.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98358" y="2182517"/>
            <a:ext cx="4497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VIEW_WEEKLY_DONOR_ACTIVITY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98358" y="249304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Aggregates donor contributions by week, showing quantity and type of food donated. Useful for donor engagement and report generation.</a:t>
            </a:r>
            <a:endParaRPr lang="en-US" sz="1750" dirty="0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751C91C9-F751-09F2-CA9B-1D71BC819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892288"/>
            <a:ext cx="6257109" cy="44307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7C73A5-9040-6D1D-B199-2DBF1B85431C}"/>
              </a:ext>
            </a:extLst>
          </p:cNvPr>
          <p:cNvSpPr txBox="1"/>
          <p:nvPr/>
        </p:nvSpPr>
        <p:spPr>
          <a:xfrm>
            <a:off x="8503920" y="4676503"/>
            <a:ext cx="54633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Security Implementation</a:t>
            </a:r>
            <a:endParaRPr lang="en-US" sz="3600" dirty="0"/>
          </a:p>
          <a:p>
            <a:endParaRPr lang="en-US" sz="3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792D26-B19C-7505-66DA-D48BC0F93F5B}"/>
              </a:ext>
            </a:extLst>
          </p:cNvPr>
          <p:cNvSpPr txBox="1"/>
          <p:nvPr/>
        </p:nvSpPr>
        <p:spPr>
          <a:xfrm>
            <a:off x="8725989" y="5276667"/>
            <a:ext cx="2355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Encryption</a:t>
            </a:r>
            <a:r>
              <a:rPr lang="en-US" sz="1800" b="1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1800" b="1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Setup</a:t>
            </a:r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8F1D15-E1DC-B5F6-FB13-1A447C2EDEC5}"/>
              </a:ext>
            </a:extLst>
          </p:cNvPr>
          <p:cNvSpPr txBox="1"/>
          <p:nvPr/>
        </p:nvSpPr>
        <p:spPr>
          <a:xfrm>
            <a:off x="8725989" y="5599832"/>
            <a:ext cx="4636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Roboto" pitchFamily="34" charset="0"/>
                <a:ea typeface="Roboto" pitchFamily="34" charset="-122"/>
                <a:cs typeface="Roboto" pitchFamily="34" charset="-120"/>
              </a:rPr>
              <a:t>Protects sensitive donor and recipient data.</a:t>
            </a:r>
            <a:endParaRPr lang="en-US" sz="1800" dirty="0"/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E49AD5-BB13-CA92-7AB5-8F8853BE9FF8}"/>
              </a:ext>
            </a:extLst>
          </p:cNvPr>
          <p:cNvSpPr txBox="1"/>
          <p:nvPr/>
        </p:nvSpPr>
        <p:spPr>
          <a:xfrm>
            <a:off x="8725989" y="6088872"/>
            <a:ext cx="1638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SQL Server</a:t>
            </a:r>
            <a:endParaRPr lang="en-US" sz="1800" dirty="0"/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13A06C-DDF3-C46D-6ABA-B1702C2900D3}"/>
              </a:ext>
            </a:extLst>
          </p:cNvPr>
          <p:cNvSpPr txBox="1"/>
          <p:nvPr/>
        </p:nvSpPr>
        <p:spPr>
          <a:xfrm>
            <a:off x="8725989" y="6412037"/>
            <a:ext cx="56941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Roboto" pitchFamily="34" charset="0"/>
                <a:ea typeface="Roboto" pitchFamily="34" charset="-122"/>
                <a:cs typeface="Roboto" pitchFamily="34" charset="-120"/>
              </a:rPr>
              <a:t>Implements encryption via master key, certificate, and</a:t>
            </a:r>
          </a:p>
          <a:p>
            <a:r>
              <a:rPr lang="en-US" sz="1800" dirty="0">
                <a:latin typeface="Roboto" pitchFamily="34" charset="0"/>
                <a:ea typeface="Roboto" pitchFamily="34" charset="-122"/>
                <a:cs typeface="Roboto" pitchFamily="34" charset="-120"/>
              </a:rPr>
              <a:t> symmetric key.</a:t>
            </a:r>
            <a:endParaRPr lang="en-US" sz="1800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630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952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44269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223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713809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endParaRPr lang="en-US" sz="2650" dirty="0"/>
          </a:p>
        </p:txBody>
      </p:sp>
      <p:pic>
        <p:nvPicPr>
          <p:cNvPr id="22" name="Picture 2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6E42FF3-A03C-FE6F-A278-89EB7C573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3" y="2874880"/>
            <a:ext cx="6172424" cy="535472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7FFFB1E-D3E8-F93A-F96F-3BAE2795042C}"/>
              </a:ext>
            </a:extLst>
          </p:cNvPr>
          <p:cNvSpPr txBox="1"/>
          <p:nvPr/>
        </p:nvSpPr>
        <p:spPr>
          <a:xfrm>
            <a:off x="29423" y="61135"/>
            <a:ext cx="74255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IBM Plex Sans" panose="020B0503050203000203" pitchFamily="34" charset="0"/>
              </a:rPr>
              <a:t>SQL Encryption Implementation for The Belly Club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implementation establishes a robust encryption system for sensitive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financial information in our food bank database. Using SQL Server's native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cryptography features, it creates a hierarchical security structure with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master keys, certificates, and symmetric keys to protect donation amounts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while maintaining database functionality.</a:t>
            </a:r>
          </a:p>
        </p:txBody>
      </p:sp>
      <p:pic>
        <p:nvPicPr>
          <p:cNvPr id="25" name="Picture 2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C776AE9-251B-5307-9807-A66B2BD96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015" y="3436613"/>
            <a:ext cx="6580933" cy="4731852"/>
          </a:xfrm>
          <a:prstGeom prst="rect">
            <a:avLst/>
          </a:prstGeom>
        </p:spPr>
      </p:pic>
      <p:pic>
        <p:nvPicPr>
          <p:cNvPr id="27" name="Picture 26" descr="A screenshot of a user defined function&#10;&#10;AI-generated content may be incorrect.">
            <a:extLst>
              <a:ext uri="{FF2B5EF4-FFF2-40B4-BE49-F238E27FC236}">
                <a16:creationId xmlns:a16="http://schemas.microsoft.com/office/drawing/2014/main" id="{99D0549B-7925-ED25-42C7-74C64008ADC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9040"/>
          <a:stretch/>
        </p:blipFill>
        <p:spPr>
          <a:xfrm>
            <a:off x="7630001" y="0"/>
            <a:ext cx="6970975" cy="36822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0049" y="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IBM Plex Sans" panose="020B0503050203000203" pitchFamily="34" charset="0"/>
                <a:ea typeface="IBM Plex Sans Medium" pitchFamily="34" charset="-122"/>
                <a:cs typeface="IBM Plex Sans Medium" pitchFamily="34" charset="-120"/>
              </a:rPr>
              <a:t>Database</a:t>
            </a:r>
            <a:r>
              <a:rPr lang="en-US" sz="4450" b="1" dirty="0"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4450" b="1" dirty="0">
                <a:latin typeface="IBM Plex Sans" panose="020B0503050203000203" pitchFamily="34" charset="0"/>
                <a:ea typeface="IBM Plex Sans Medium" pitchFamily="34" charset="-122"/>
                <a:cs typeface="IBM Plex Sans Medium" pitchFamily="34" charset="-120"/>
              </a:rPr>
              <a:t>Triggers</a:t>
            </a:r>
            <a:endParaRPr lang="en-US" sz="4450" b="1" dirty="0">
              <a:latin typeface="IBM Plex Sans" panose="020B050305020300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20049" y="788074"/>
            <a:ext cx="5408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381414" y="11424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381413" y="14169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81412" y="17678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36761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DFCBE2-0CCC-E405-97B2-10062325E3AF}"/>
              </a:ext>
            </a:extLst>
          </p:cNvPr>
          <p:cNvSpPr txBox="1"/>
          <p:nvPr/>
        </p:nvSpPr>
        <p:spPr>
          <a:xfrm>
            <a:off x="220049" y="682466"/>
            <a:ext cx="5998758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IBM Plex Sans" panose="020B0503050203000203" pitchFamily="34" charset="0"/>
              </a:rPr>
              <a:t>Trigger: </a:t>
            </a:r>
            <a:r>
              <a:rPr lang="en-US" sz="2800" noProof="1">
                <a:latin typeface="IBM Plex Sans" panose="020B0503050203000203" pitchFamily="34" charset="0"/>
              </a:rPr>
              <a:t>trg_AuditDonation</a:t>
            </a:r>
          </a:p>
          <a:p>
            <a:endParaRPr lang="en-US" dirty="0"/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trigger is defined to fire on the Donation table after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INSERT, UPDATE, and DELETE operations. It captures 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information about these operations and logs them in the </a:t>
            </a:r>
          </a:p>
          <a:p>
            <a:r>
              <a:rPr lang="en-US" noProof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AuditDonation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table.</a:t>
            </a:r>
          </a:p>
          <a:p>
            <a:endParaRPr lang="en-US" dirty="0"/>
          </a:p>
        </p:txBody>
      </p:sp>
      <p:pic>
        <p:nvPicPr>
          <p:cNvPr id="15" name="Picture 1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A8BEF497-012F-2128-26B2-F9D203DF2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9" y="2793405"/>
            <a:ext cx="5670590" cy="50417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AB4DCF-99C9-B6F8-1B4E-25B936B35AD4}"/>
              </a:ext>
            </a:extLst>
          </p:cNvPr>
          <p:cNvSpPr txBox="1"/>
          <p:nvPr/>
        </p:nvSpPr>
        <p:spPr>
          <a:xfrm>
            <a:off x="7720273" y="0"/>
            <a:ext cx="512832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IBM Plex Sans" panose="020B0503050203000203" pitchFamily="34" charset="0"/>
                <a:ea typeface="IBM Plex Sans Medium" pitchFamily="34" charset="-122"/>
                <a:cs typeface="IBM Plex Sans Medium" pitchFamily="34" charset="-120"/>
              </a:rPr>
              <a:t>Stored Procedures</a:t>
            </a:r>
            <a:endParaRPr lang="en-US" sz="4400" b="1" dirty="0">
              <a:latin typeface="IBM Plex Sans" panose="020B0503050203000203" pitchFamily="34" charset="0"/>
            </a:endParaRPr>
          </a:p>
          <a:p>
            <a:endParaRPr lang="en-US" sz="4400" b="1" dirty="0">
              <a:latin typeface="IBM Plex Sans" panose="020B050305020300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A8F8A9-CF36-A9E3-EB65-7B75C9155209}"/>
              </a:ext>
            </a:extLst>
          </p:cNvPr>
          <p:cNvSpPr txBox="1"/>
          <p:nvPr/>
        </p:nvSpPr>
        <p:spPr>
          <a:xfrm>
            <a:off x="7720274" y="708779"/>
            <a:ext cx="69101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Procedure: </a:t>
            </a:r>
            <a:r>
              <a:rPr lang="en-US" sz="2800" noProof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AddDonation</a:t>
            </a:r>
          </a:p>
          <a:p>
            <a:endParaRPr lang="en-US" dirty="0"/>
          </a:p>
          <a:p>
            <a:r>
              <a:rPr lang="en-US" dirty="0"/>
              <a:t>This procedure handles the creation of new donations in the system.</a:t>
            </a:r>
          </a:p>
          <a:p>
            <a:r>
              <a:rPr lang="en-US" dirty="0"/>
              <a:t> It's designed to handle both monetary (Funds) and physical (Items) </a:t>
            </a:r>
          </a:p>
          <a:p>
            <a:r>
              <a:rPr lang="en-US" dirty="0"/>
              <a:t>donations.</a:t>
            </a:r>
          </a:p>
        </p:txBody>
      </p:sp>
      <p:pic>
        <p:nvPicPr>
          <p:cNvPr id="19" name="Picture 18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482E662-1E19-0BC0-5EFF-4FB4375785F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064"/>
          <a:stretch/>
        </p:blipFill>
        <p:spPr>
          <a:xfrm>
            <a:off x="7694105" y="2369418"/>
            <a:ext cx="6962464" cy="58601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BBCB4D5-9796-9879-21F7-6815F370AF1D}"/>
              </a:ext>
            </a:extLst>
          </p:cNvPr>
          <p:cNvSpPr txBox="1"/>
          <p:nvPr/>
        </p:nvSpPr>
        <p:spPr>
          <a:xfrm>
            <a:off x="5636029" y="114546"/>
            <a:ext cx="4522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Tableau Report</a:t>
            </a:r>
          </a:p>
        </p:txBody>
      </p:sp>
      <p:pic>
        <p:nvPicPr>
          <p:cNvPr id="19" name="Picture 1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E3DD8EE-B689-A894-875F-350B11B0F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7540"/>
            <a:ext cx="7455477" cy="4608414"/>
          </a:xfrm>
          <a:prstGeom prst="rect">
            <a:avLst/>
          </a:prstGeom>
        </p:spPr>
      </p:pic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F6D3D5-0CDF-5799-9DE1-3C10A36A2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477" y="3677850"/>
            <a:ext cx="7174923" cy="45517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7D6364E-A36A-D76F-8D77-FE6BA249F100}"/>
              </a:ext>
            </a:extLst>
          </p:cNvPr>
          <p:cNvSpPr txBox="1"/>
          <p:nvPr/>
        </p:nvSpPr>
        <p:spPr>
          <a:xfrm>
            <a:off x="7455477" y="1012709"/>
            <a:ext cx="71032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Sans" panose="020B0603050203000203" pitchFamily="34" charset="0"/>
              </a:rPr>
              <a:t>This dashboard highlights the overall community engagement, </a:t>
            </a:r>
          </a:p>
          <a:p>
            <a:r>
              <a:rPr lang="en-US" dirty="0">
                <a:latin typeface="IBM Plex Sans" panose="020B0603050203000203" pitchFamily="34" charset="0"/>
              </a:rPr>
              <a:t>including total donations, donor count, volunteer participation, and</a:t>
            </a:r>
          </a:p>
          <a:p>
            <a:r>
              <a:rPr lang="en-US" dirty="0">
                <a:latin typeface="IBM Plex Sans" panose="020B0603050203000203" pitchFamily="34" charset="0"/>
              </a:rPr>
              <a:t> recipients served.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Sans" panose="020B0603050203000203" pitchFamily="34" charset="0"/>
              </a:rPr>
              <a:t>It showcases the top 5 donors, their geographic </a:t>
            </a:r>
          </a:p>
          <a:p>
            <a:r>
              <a:rPr lang="en-US" dirty="0">
                <a:latin typeface="IBM Plex Sans" panose="020B0603050203000203" pitchFamily="34" charset="0"/>
              </a:rPr>
              <a:t>distribution, and donation trends over time.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5F3114-3F64-5E40-AE11-FC09442D4314}"/>
              </a:ext>
            </a:extLst>
          </p:cNvPr>
          <p:cNvSpPr txBox="1"/>
          <p:nvPr/>
        </p:nvSpPr>
        <p:spPr>
          <a:xfrm>
            <a:off x="-1" y="5948948"/>
            <a:ext cx="7455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Sans" panose="020B0503050203000203" pitchFamily="34" charset="0"/>
              </a:rPr>
              <a:t>This dashboard focuses on program-specific donation performance and  inventory management.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Sans" panose="020B0503050203000203" pitchFamily="34" charset="0"/>
              </a:rPr>
              <a:t>It visualizes total donations by program, donation categories, and current stock levels of key items like rice and canned tuna.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F2CE03-416E-9AB6-58E1-BA56C7F924B8}"/>
              </a:ext>
            </a:extLst>
          </p:cNvPr>
          <p:cNvSpPr txBox="1"/>
          <p:nvPr/>
        </p:nvSpPr>
        <p:spPr>
          <a:xfrm>
            <a:off x="3814354" y="914400"/>
            <a:ext cx="54617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IBM Plex Sans" panose="020B0503050203000203" pitchFamily="34" charset="0"/>
              </a:rPr>
              <a:t>GUI for Schedule and Transactions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7C24D45-3460-859A-2709-67BBF207F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18" y="1577034"/>
            <a:ext cx="11026588" cy="613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7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26C423-750F-2332-0166-34FF55B35349}"/>
              </a:ext>
            </a:extLst>
          </p:cNvPr>
          <p:cNvSpPr txBox="1"/>
          <p:nvPr/>
        </p:nvSpPr>
        <p:spPr>
          <a:xfrm>
            <a:off x="276202" y="6065408"/>
            <a:ext cx="5968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IBM Plex Sans" panose="020B0503050203000203" pitchFamily="34" charset="0"/>
              </a:rPr>
              <a:t>Thank You</a:t>
            </a:r>
          </a:p>
        </p:txBody>
      </p:sp>
      <p:pic>
        <p:nvPicPr>
          <p:cNvPr id="4" name="Picture 3" descr="A couple of men holding boxes&#10;&#10;AI-generated content may be incorrect.">
            <a:extLst>
              <a:ext uri="{FF2B5EF4-FFF2-40B4-BE49-F238E27FC236}">
                <a16:creationId xmlns:a16="http://schemas.microsoft.com/office/drawing/2014/main" id="{A791202C-F816-AF43-2412-89E1639D0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1863" y="140960"/>
            <a:ext cx="5968537" cy="8088640"/>
          </a:xfrm>
          <a:prstGeom prst="rect">
            <a:avLst/>
          </a:prstGeom>
        </p:spPr>
      </p:pic>
      <p:pic>
        <p:nvPicPr>
          <p:cNvPr id="7" name="Picture 6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9960DC83-D08A-0143-C23F-7D34FC42A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256794" cy="549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3428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origami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3272</TotalTime>
  <Words>439</Words>
  <Application>Microsoft Macintosh PowerPoint</Application>
  <PresentationFormat>Custom</PresentationFormat>
  <Paragraphs>64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Roboto</vt:lpstr>
      <vt:lpstr>IBM Plex Sans Medium</vt:lpstr>
      <vt:lpstr>Aptos Display</vt:lpstr>
      <vt:lpstr>Aptos</vt:lpstr>
      <vt:lpstr>Arial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Rian Renold Dbritto</cp:lastModifiedBy>
  <cp:revision>4</cp:revision>
  <dcterms:created xsi:type="dcterms:W3CDTF">2025-04-12T23:07:47Z</dcterms:created>
  <dcterms:modified xsi:type="dcterms:W3CDTF">2025-04-15T15:43:07Z</dcterms:modified>
</cp:coreProperties>
</file>